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88952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8" Type="http://schemas.openxmlformats.org/officeDocument/2006/relationships/image" Target="../media/image7.png"/><Relationship Id="rId9" Type="http://schemas.openxmlformats.org/officeDocument/2006/relationships/image" Target="../media/image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502920" cy="6858000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502920" y="0"/>
            <a:ext cx="91440" cy="6858000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1280160" y="914400"/>
            <a:ext cx="3566160" cy="402336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280160" y="914400"/>
            <a:ext cx="3566160" cy="402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>
                <a:solidFill>
                  <a:srgbClr val="FFFFFF"/>
                </a:solidFill>
              </a:rPr>
              <a:t>  PROMPT CODING  |  EXPERIMENT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80160" y="1481328"/>
            <a:ext cx="100584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5200" b="1">
                <a:solidFill>
                  <a:srgbClr val="FFFFFF"/>
                </a:solidFill>
              </a:rPr>
              <a:t>AI Image Analyzer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80160" y="2944368"/>
            <a:ext cx="86868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0">
                <a:solidFill>
                  <a:srgbClr val="94A3B8"/>
                </a:solidFill>
              </a:rPr>
              <a:t>Testing the limits of Claude Code in practice:
from idea to working web app — using prompts only</a:t>
            </a:r>
          </a:p>
        </p:txBody>
      </p:sp>
      <p:sp>
        <p:nvSpPr>
          <p:cNvPr id="8" name="Rectangle 7"/>
          <p:cNvSpPr/>
          <p:nvPr/>
        </p:nvSpPr>
        <p:spPr>
          <a:xfrm>
            <a:off x="1280160" y="4041648"/>
            <a:ext cx="8229600" cy="36576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280160" y="4178808"/>
            <a:ext cx="82296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0">
                <a:solidFill>
                  <a:srgbClr val="94A3B8"/>
                </a:solidFill>
              </a:rPr>
              <a:t>Dmitry Onyshchenko   ·   February 2026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80160" y="4864608"/>
            <a:ext cx="1508760" cy="347472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280160" y="4864608"/>
            <a:ext cx="15087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>
                <a:solidFill>
                  <a:srgbClr val="34D399"/>
                </a:solidFill>
              </a:rPr>
              <a:t>Flask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017520" y="4864608"/>
            <a:ext cx="1508760" cy="347472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017520" y="4864608"/>
            <a:ext cx="15087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>
                <a:solidFill>
                  <a:srgbClr val="34D399"/>
                </a:solidFill>
              </a:rPr>
              <a:t>Python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754879" y="4864608"/>
            <a:ext cx="1508760" cy="347472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754879" y="4864608"/>
            <a:ext cx="15087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>
                <a:solidFill>
                  <a:srgbClr val="34D399"/>
                </a:solidFill>
              </a:rPr>
              <a:t>Gemini AI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492240" y="4864608"/>
            <a:ext cx="1508760" cy="347472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492240" y="4864608"/>
            <a:ext cx="15087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>
                <a:solidFill>
                  <a:srgbClr val="34D399"/>
                </a:solidFill>
              </a:rPr>
              <a:t>Claude Code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229600" y="4864608"/>
            <a:ext cx="1508760" cy="347472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229600" y="4864608"/>
            <a:ext cx="15087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>
                <a:solidFill>
                  <a:srgbClr val="34D399"/>
                </a:solidFill>
              </a:rPr>
              <a:t>Prompt Coding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400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109728"/>
            <a:ext cx="1124712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000" b="1">
                <a:solidFill>
                  <a:srgbClr val="FFFFFF"/>
                </a:solidFill>
              </a:rPr>
              <a:t>9.  Experiment Conclusions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749808"/>
            <a:ext cx="11247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94A3B8"/>
                </a:solidFill>
              </a:rPr>
              <a:t>Key takeaways from prompt coding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234440"/>
            <a:ext cx="11247120" cy="868680"/>
          </a:xfrm>
          <a:prstGeom prst="rect">
            <a:avLst/>
          </a:prstGeom>
          <a:solidFill>
            <a:srgbClr val="062A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1234440"/>
            <a:ext cx="54864" cy="86868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40080" y="1325880"/>
            <a:ext cx="3200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600" b="1">
                <a:solidFill>
                  <a:srgbClr val="34D399"/>
                </a:solidFill>
              </a:rPr>
              <a:t>✅  Hypothesis confirmed: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49039" y="1325880"/>
            <a:ext cx="768096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FFFFFF"/>
                </a:solidFill>
              </a:rPr>
              <a:t>a real production-ready web app can be built entirely through prompts.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2304288"/>
            <a:ext cx="1097280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38BDF8"/>
                </a:solidFill>
              </a:rPr>
              <a:t>Key takeaways: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761488"/>
            <a:ext cx="50292" cy="429768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85800" y="2761488"/>
            <a:ext cx="10972800" cy="429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Prompt coding genuinely saves time on boilerplate and routine tasks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57200" y="3282696"/>
            <a:ext cx="50292" cy="42976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3282696"/>
            <a:ext cx="10972800" cy="429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The clearer the developer’s architectural vision — the better the output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57200" y="3803904"/>
            <a:ext cx="50292" cy="429768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85800" y="3803904"/>
            <a:ext cx="10972800" cy="429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Claude Code retains full project context — that’s the key advantage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57200" y="4325112"/>
            <a:ext cx="50292" cy="429768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85800" y="4325112"/>
            <a:ext cx="10972800" cy="429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Iterative approach works: small prompt → check → next step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57200" y="4846320"/>
            <a:ext cx="50292" cy="429768"/>
          </a:xfrm>
          <a:prstGeom prst="rect">
            <a:avLst/>
          </a:prstGeom>
          <a:solidFill>
            <a:srgbClr val="94A3B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85800" y="4846320"/>
            <a:ext cx="10972800" cy="429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Not a replacement for the developer — an amplifier. Architecture stays with the human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7200" y="5367527"/>
            <a:ext cx="50292" cy="429768"/>
          </a:xfrm>
          <a:prstGeom prst="rect">
            <a:avLst/>
          </a:prstGeom>
          <a:solidFill>
            <a:srgbClr val="F8717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85800" y="5367527"/>
            <a:ext cx="10972800" cy="429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Hallucinations are real: external data and links need manual verification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57200" y="5989320"/>
            <a:ext cx="11247120" cy="5486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457200" y="5989320"/>
            <a:ext cx="11247120" cy="50292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40080" y="6053328"/>
            <a:ext cx="246888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A78BFA"/>
                </a:solidFill>
              </a:rPr>
              <a:t>📡  Next step: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017520" y="6053328"/>
            <a:ext cx="850392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deploy to Render (free) → public URL → share as an AI capabilities demo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400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109728"/>
            <a:ext cx="1124712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000" b="1">
                <a:solidFill>
                  <a:srgbClr val="FFFFFF"/>
                </a:solidFill>
              </a:rPr>
              <a:t>1.  Problem Statement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749808"/>
            <a:ext cx="11247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94A3B8"/>
                </a:solidFill>
              </a:rPr>
              <a:t>What we wanted to test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261872"/>
            <a:ext cx="11247120" cy="96012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1261872"/>
            <a:ext cx="54864" cy="960120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" y="1344168"/>
            <a:ext cx="10789920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700" b="1">
                <a:solidFill>
                  <a:srgbClr val="38BDF8"/>
                </a:solidFill>
              </a:rPr>
              <a:t>“Can you build a real production-ready web app without writing a single line of code manually?”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423160"/>
            <a:ext cx="3611880" cy="30632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457200" y="2423160"/>
            <a:ext cx="3611880" cy="54864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94360" y="2514600"/>
            <a:ext cx="32918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34D399"/>
                </a:solidFill>
              </a:rPr>
              <a:t>🧪  Hypothesis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4360" y="3090672"/>
            <a:ext cx="33375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▸  Prompt coding can produce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4360" y="3602736"/>
            <a:ext cx="33375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▸  a fully functional web app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94360" y="4114800"/>
            <a:ext cx="33375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▸  without manual coding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370832" y="2423160"/>
            <a:ext cx="3611880" cy="30632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4370832" y="2423160"/>
            <a:ext cx="3611880" cy="54864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4507992" y="2514600"/>
            <a:ext cx="32918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38BDF8"/>
                </a:solidFill>
              </a:rPr>
              <a:t>🛠  Tools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07992" y="3090672"/>
            <a:ext cx="33375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▸  Claude Code (claude.ai/code)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07992" y="3602736"/>
            <a:ext cx="33375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▸  Gemini 2.5 Flash Lite (free)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07992" y="4114800"/>
            <a:ext cx="33375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▸  Flask + Python + Pydantic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284464" y="2423160"/>
            <a:ext cx="3611880" cy="30632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8284464" y="2423160"/>
            <a:ext cx="3611880" cy="54864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8421624" y="2514600"/>
            <a:ext cx="32918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FBBF24"/>
                </a:solidFill>
              </a:rPr>
              <a:t>✅  Success Criteria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421624" y="3090672"/>
            <a:ext cx="33375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▸  Multiple working AI scenarios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421624" y="3602736"/>
            <a:ext cx="33375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▸  Proper error handling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421624" y="4114800"/>
            <a:ext cx="33375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▸  AI does everything itself — including this presentation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57200" y="5669280"/>
            <a:ext cx="11247120" cy="749808"/>
          </a:xfrm>
          <a:prstGeom prst="rect">
            <a:avLst/>
          </a:prstGeom>
          <a:solidFill>
            <a:srgbClr val="1C1F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40080" y="5742432"/>
            <a:ext cx="2011680" cy="59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FBBF24"/>
                </a:solidFill>
              </a:rPr>
              <a:t>⚡  Constraint: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560320" y="5742432"/>
            <a:ext cx="8961120" cy="59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all code created exclusively through prompts. No changes made manually in an editor. Weekend project — under 8 hours total.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400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109728"/>
            <a:ext cx="1124712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000" b="1">
                <a:solidFill>
                  <a:srgbClr val="FFFFFF"/>
                </a:solidFill>
              </a:rPr>
              <a:t>2.  Prompt Coding + Claude Code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749808"/>
            <a:ext cx="11247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94A3B8"/>
                </a:solidFill>
              </a:rPr>
              <a:t>A new approach to software development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365760" y="1234440"/>
            <a:ext cx="5349240" cy="42062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8640" y="1325880"/>
            <a:ext cx="502920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F87171"/>
                </a:solidFill>
              </a:rPr>
              <a:t>❌  Traditional Development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1920240"/>
            <a:ext cx="5029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  Open IDE, write code line by line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2432304"/>
            <a:ext cx="5029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  Google APIs / Stack Overflow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8640" y="2944368"/>
            <a:ext cx="5029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  Spend time on boilerplate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8640" y="3456432"/>
            <a:ext cx="5029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  Focus: HOW to implement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8640" y="3968496"/>
            <a:ext cx="5029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  First result: hours or days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989320" y="1234440"/>
            <a:ext cx="5806440" cy="42062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5989320" y="1234440"/>
            <a:ext cx="5806440" cy="54864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126480" y="1325880"/>
            <a:ext cx="557784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34D399"/>
                </a:solidFill>
              </a:rPr>
              <a:t>✅  Prompt Coding + Claude Code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26480" y="1920240"/>
            <a:ext cx="55778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  Describe your intent in plain language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126480" y="2432304"/>
            <a:ext cx="55778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  AI reads the codebase, writes the code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26480" y="2944368"/>
            <a:ext cx="55778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  Focus on ARCHITECTURE and INTENT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26480" y="3456432"/>
            <a:ext cx="55778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  Focus: WHAT it should do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26480" y="3968496"/>
            <a:ext cx="557784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FFFFFF"/>
                </a:solidFill>
              </a:rPr>
              <a:t>  First result: minutes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376672" y="2880360"/>
            <a:ext cx="64008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3600" b="1">
                <a:solidFill>
                  <a:srgbClr val="38BDF8"/>
                </a:solidFill>
              </a:rPr>
              <a:t>→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65760" y="5486400"/>
            <a:ext cx="11430000" cy="1005840"/>
          </a:xfrm>
          <a:prstGeom prst="rect">
            <a:avLst/>
          </a:prstGeom>
          <a:solidFill>
            <a:srgbClr val="06183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48640" y="5550408"/>
            <a:ext cx="25603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38BDF8"/>
                </a:solidFill>
              </a:rPr>
              <a:t>🤖  Claude Code —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017520" y="5550408"/>
            <a:ext cx="850392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AI assistant with direct access to your project files. Reads code, writes code, runs commands — all through natural language.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8640" y="6035040"/>
            <a:ext cx="1106424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FBBF24"/>
                </a:solidFill>
              </a:rPr>
              <a:t>⚠  Note: less than 2 weeks of Claude Code experience at project start — purely exploratory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400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109728"/>
            <a:ext cx="1124712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000" b="1">
                <a:solidFill>
                  <a:srgbClr val="FFFFFF"/>
                </a:solidFill>
              </a:rPr>
              <a:t>3.  Handler Gallery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749808"/>
            <a:ext cx="11247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94A3B8"/>
                </a:solidFill>
              </a:rPr>
              <a:t>8 AI scenarios — each processes its own image type</a:t>
            </a:r>
          </a:p>
        </p:txBody>
      </p:sp>
      <p:sp>
        <p:nvSpPr>
          <p:cNvPr id="5" name="Rectangle 4"/>
          <p:cNvSpPr/>
          <p:nvPr/>
        </p:nvSpPr>
        <p:spPr>
          <a:xfrm>
            <a:off x="178308" y="1207008"/>
            <a:ext cx="2834640" cy="224028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178308" y="1207008"/>
            <a:ext cx="2834640" cy="50292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frid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08" y="1257300"/>
            <a:ext cx="2834640" cy="109728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9748" y="2441448"/>
            <a:ext cx="269748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34D399"/>
                </a:solidFill>
              </a:rPr>
              <a:t>🍽  Fridge Recipe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9748" y="2898648"/>
            <a:ext cx="2697480" cy="475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000" b="0">
                <a:solidFill>
                  <a:srgbClr val="94A3B8"/>
                </a:solidFill>
              </a:rPr>
              <a:t>food products → dish + full recipe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177540" y="1207008"/>
            <a:ext cx="2834640" cy="224028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3177540" y="1207008"/>
            <a:ext cx="2834640" cy="50292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2" name="Picture 11" descr="car_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7540" y="1257300"/>
            <a:ext cx="2834640" cy="109728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268980" y="2441448"/>
            <a:ext cx="269748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38BDF8"/>
                </a:solidFill>
              </a:rPr>
              <a:t>🚗  Car Valuation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268980" y="2898648"/>
            <a:ext cx="2697480" cy="475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000" b="0">
                <a:solidFill>
                  <a:srgbClr val="94A3B8"/>
                </a:solidFill>
              </a:rPr>
              <a:t>plate + make + violations + price USD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176772" y="1207008"/>
            <a:ext cx="2834640" cy="224028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6176772" y="1207008"/>
            <a:ext cx="2834640" cy="50292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7" name="Picture 16" descr="objects_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772" y="1257300"/>
            <a:ext cx="2834640" cy="109728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268212" y="2441448"/>
            <a:ext cx="269748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A78BFA"/>
                </a:solidFill>
              </a:rPr>
              <a:t>🔍  Object Detection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68212" y="2898648"/>
            <a:ext cx="2697480" cy="475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000" b="0">
                <a:solidFill>
                  <a:srgbClr val="94A3B8"/>
                </a:solidFill>
              </a:rPr>
              <a:t>all large visible objects + counts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9176004" y="1207008"/>
            <a:ext cx="2834640" cy="224028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9176004" y="1207008"/>
            <a:ext cx="2834640" cy="50292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person_2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6004" y="1257300"/>
            <a:ext cx="2834640" cy="109728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9267444" y="2441448"/>
            <a:ext cx="269748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FBBF24"/>
                </a:solidFill>
              </a:rPr>
              <a:t>👤  Person Description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9267444" y="2898648"/>
            <a:ext cx="2697480" cy="475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000" b="0">
                <a:solidFill>
                  <a:srgbClr val="94A3B8"/>
                </a:solidFill>
              </a:rPr>
              <a:t>gender / age / build / hair / eyes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78308" y="3630168"/>
            <a:ext cx="2834640" cy="224028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178308" y="3630168"/>
            <a:ext cx="2834640" cy="50292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7" name="Picture 26" descr="instruments_1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308" y="3680460"/>
            <a:ext cx="2834640" cy="109728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69748" y="4864608"/>
            <a:ext cx="269748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34D399"/>
                </a:solidFill>
              </a:rPr>
              <a:t>📊  Instrument Reading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69748" y="5321808"/>
            <a:ext cx="2697480" cy="475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000" b="0">
                <a:solidFill>
                  <a:srgbClr val="94A3B8"/>
                </a:solidFill>
              </a:rPr>
              <a:t>gauges, meters, dashboards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177540" y="3630168"/>
            <a:ext cx="2834640" cy="224028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3177540" y="3630168"/>
            <a:ext cx="2834640" cy="50292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2" name="Picture 31" descr="receipt_1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77540" y="3680460"/>
            <a:ext cx="2834640" cy="109728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3268980" y="4864608"/>
            <a:ext cx="269748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38BDF8"/>
                </a:solidFill>
              </a:rPr>
              <a:t>🧾  Receipt Reading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268980" y="5321808"/>
            <a:ext cx="2697480" cy="475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000" b="0">
                <a:solidFill>
                  <a:srgbClr val="94A3B8"/>
                </a:solidFill>
              </a:rPr>
              <a:t>category + items + totals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176772" y="3630168"/>
            <a:ext cx="2834640" cy="224028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6176772" y="3630168"/>
            <a:ext cx="2834640" cy="50292"/>
          </a:xfrm>
          <a:prstGeom prst="rect">
            <a:avLst/>
          </a:prstGeom>
          <a:solidFill>
            <a:srgbClr val="F8717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7" name="Picture 36" descr="satellite_1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6772" y="3680460"/>
            <a:ext cx="2834640" cy="109728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6268212" y="4864608"/>
            <a:ext cx="269748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F87171"/>
                </a:solidFill>
              </a:rPr>
              <a:t>🛰  Satellite Analysis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268212" y="5321808"/>
            <a:ext cx="2697480" cy="475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000" b="0">
                <a:solidFill>
                  <a:srgbClr val="94A3B8"/>
                </a:solidFill>
              </a:rPr>
              <a:t>landscape + area type + objects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9176004" y="3630168"/>
            <a:ext cx="2834640" cy="224028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9176004" y="3630168"/>
            <a:ext cx="2834640" cy="50292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2" name="Picture 41" descr="medicine_1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76004" y="3680460"/>
            <a:ext cx="2834640" cy="109728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9267444" y="4864608"/>
            <a:ext cx="2697480" cy="411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A78BFA"/>
                </a:solidFill>
              </a:rPr>
              <a:t>💊  Medicine Check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67444" y="5321808"/>
            <a:ext cx="2697480" cy="475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000" b="0">
                <a:solidFill>
                  <a:srgbClr val="94A3B8"/>
                </a:solidFill>
              </a:rPr>
              <a:t>drug info + dosage + warnings + price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400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109728"/>
            <a:ext cx="1124712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000" b="1">
                <a:solidFill>
                  <a:srgbClr val="FFFFFF"/>
                </a:solidFill>
              </a:rPr>
              <a:t>4.  Application Architecture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749808"/>
            <a:ext cx="11247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94A3B8"/>
                </a:solidFill>
              </a:rPr>
              <a:t>Data flow — from upload to result</a:t>
            </a:r>
          </a:p>
        </p:txBody>
      </p:sp>
      <p:sp>
        <p:nvSpPr>
          <p:cNvPr id="5" name="Rectangle 4"/>
          <p:cNvSpPr/>
          <p:nvPr/>
        </p:nvSpPr>
        <p:spPr>
          <a:xfrm>
            <a:off x="534924" y="1417320"/>
            <a:ext cx="1463040" cy="12344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534924" y="1417320"/>
            <a:ext cx="1463040" cy="54864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80644" y="1508760"/>
            <a:ext cx="1389888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>
                <a:solidFill>
                  <a:srgbClr val="FBBF24"/>
                </a:solidFill>
              </a:rPr>
              <a:t>📤 Upload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0644" y="1947672"/>
            <a:ext cx="1389888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000" b="0">
                <a:solidFill>
                  <a:srgbClr val="94A3B8"/>
                </a:solidFill>
              </a:rPr>
              <a:t>JPG/PNG/WEBP
max 16 MB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07108" y="1764792"/>
            <a:ext cx="164592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38BDF8"/>
                </a:solidFill>
              </a:rPr>
              <a:t>→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44268" y="1417320"/>
            <a:ext cx="1463040" cy="12344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2144268" y="1417320"/>
            <a:ext cx="1463040" cy="54864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2189988" y="1508760"/>
            <a:ext cx="1389888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>
                <a:solidFill>
                  <a:srgbClr val="38BDF8"/>
                </a:solidFill>
              </a:rPr>
              <a:t>✅ Validate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89988" y="1947672"/>
            <a:ext cx="1389888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000" b="0">
                <a:solidFill>
                  <a:srgbClr val="94A3B8"/>
                </a:solidFill>
              </a:rPr>
              <a:t>Pillow verify
+ extension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16452" y="1764792"/>
            <a:ext cx="164592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38BDF8"/>
                </a:solidFill>
              </a:rPr>
              <a:t>→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753612" y="1417320"/>
            <a:ext cx="1463040" cy="12344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3753612" y="1417320"/>
            <a:ext cx="1463040" cy="54864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3799332" y="1508760"/>
            <a:ext cx="1389888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>
                <a:solidFill>
                  <a:srgbClr val="34D399"/>
                </a:solidFill>
              </a:rPr>
              <a:t>📍 EXIF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799332" y="1947672"/>
            <a:ext cx="1389888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000" b="0">
                <a:solidFill>
                  <a:srgbClr val="94A3B8"/>
                </a:solidFill>
              </a:rPr>
              <a:t>GPS + datetime
(before resize)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225796" y="1764792"/>
            <a:ext cx="164592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38BDF8"/>
                </a:solidFill>
              </a:rPr>
              <a:t>→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362956" y="1417320"/>
            <a:ext cx="1463040" cy="12344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5362956" y="1417320"/>
            <a:ext cx="1463040" cy="54864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5408676" y="1508760"/>
            <a:ext cx="1389888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>
                <a:solidFill>
                  <a:srgbClr val="A78BFA"/>
                </a:solidFill>
              </a:rPr>
              <a:t>📐 Resize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08676" y="1947672"/>
            <a:ext cx="1389888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000" b="0">
                <a:solidFill>
                  <a:srgbClr val="94A3B8"/>
                </a:solidFill>
              </a:rPr>
              <a:t>max 800×600
no upscale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35140" y="1764792"/>
            <a:ext cx="164592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38BDF8"/>
                </a:solidFill>
              </a:rPr>
              <a:t>→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972300" y="1417320"/>
            <a:ext cx="1463040" cy="12344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972300" y="1417320"/>
            <a:ext cx="1463040" cy="54864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7018020" y="1508760"/>
            <a:ext cx="1389888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>
                <a:solidFill>
                  <a:srgbClr val="38BDF8"/>
                </a:solidFill>
              </a:rPr>
              <a:t>🤖 AI Call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018020" y="1947672"/>
            <a:ext cx="1389888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000" b="0">
                <a:solidFill>
                  <a:srgbClr val="94A3B8"/>
                </a:solidFill>
              </a:rPr>
              <a:t>Pydantic schema
→ Gemini API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444484" y="1764792"/>
            <a:ext cx="164592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38BDF8"/>
                </a:solidFill>
              </a:rPr>
              <a:t>→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581644" y="1417320"/>
            <a:ext cx="1463040" cy="12344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Rectangle 30"/>
          <p:cNvSpPr/>
          <p:nvPr/>
        </p:nvSpPr>
        <p:spPr>
          <a:xfrm>
            <a:off x="8581644" y="1417320"/>
            <a:ext cx="1463040" cy="54864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TextBox 31"/>
          <p:cNvSpPr txBox="1"/>
          <p:nvPr/>
        </p:nvSpPr>
        <p:spPr>
          <a:xfrm>
            <a:off x="8627364" y="1508760"/>
            <a:ext cx="1389888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>
                <a:solidFill>
                  <a:srgbClr val="34D399"/>
                </a:solidFill>
              </a:rPr>
              <a:t>🖼 Annotate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627364" y="1947672"/>
            <a:ext cx="1389888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000" b="0">
                <a:solidFill>
                  <a:srgbClr val="94A3B8"/>
                </a:solidFill>
              </a:rPr>
              <a:t>Bboxes +
model label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0053828" y="1764792"/>
            <a:ext cx="164592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38BDF8"/>
                </a:solidFill>
              </a:rPr>
              <a:t>→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0190988" y="1417320"/>
            <a:ext cx="1463040" cy="12344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Rectangle 35"/>
          <p:cNvSpPr/>
          <p:nvPr/>
        </p:nvSpPr>
        <p:spPr>
          <a:xfrm>
            <a:off x="10190988" y="1417320"/>
            <a:ext cx="1463040" cy="54864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7" name="TextBox 36"/>
          <p:cNvSpPr txBox="1"/>
          <p:nvPr/>
        </p:nvSpPr>
        <p:spPr>
          <a:xfrm>
            <a:off x="10236708" y="1508760"/>
            <a:ext cx="1389888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100" b="1">
                <a:solidFill>
                  <a:srgbClr val="FBBF24"/>
                </a:solidFill>
              </a:rPr>
              <a:t>📦 Result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0236708" y="1947672"/>
            <a:ext cx="1389888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000" b="0">
                <a:solidFill>
                  <a:srgbClr val="94A3B8"/>
                </a:solidFill>
              </a:rPr>
              <a:t>base64 inline
nothing stored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7200" y="2880360"/>
            <a:ext cx="1097280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38BDF8"/>
                </a:solidFill>
              </a:rPr>
              <a:t>Key architectural decisions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57200" y="3383280"/>
            <a:ext cx="11247120" cy="576072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Rectangle 40"/>
          <p:cNvSpPr/>
          <p:nvPr/>
        </p:nvSpPr>
        <p:spPr>
          <a:xfrm>
            <a:off x="457200" y="3383280"/>
            <a:ext cx="50292" cy="576072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TextBox 41"/>
          <p:cNvSpPr txBox="1"/>
          <p:nvPr/>
        </p:nvSpPr>
        <p:spPr>
          <a:xfrm>
            <a:off x="658368" y="3474720"/>
            <a:ext cx="2926080" cy="402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34D399"/>
                </a:solidFill>
              </a:rPr>
              <a:t>🔒 No Storage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474720" y="3474720"/>
            <a:ext cx="8046720" cy="402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tempfile.TemporaryDirectory — user files are never saved to disk</a:t>
            </a:r>
          </a:p>
        </p:txBody>
      </p:sp>
      <p:sp>
        <p:nvSpPr>
          <p:cNvPr id="44" name="Rectangle 43"/>
          <p:cNvSpPr/>
          <p:nvPr/>
        </p:nvSpPr>
        <p:spPr>
          <a:xfrm>
            <a:off x="457200" y="4041648"/>
            <a:ext cx="11247120" cy="576072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Rectangle 44"/>
          <p:cNvSpPr/>
          <p:nvPr/>
        </p:nvSpPr>
        <p:spPr>
          <a:xfrm>
            <a:off x="457200" y="4041648"/>
            <a:ext cx="50292" cy="576072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658368" y="4133088"/>
            <a:ext cx="2926080" cy="402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38BDF8"/>
                </a:solidFill>
              </a:rPr>
              <a:t>🧩 Scenario System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474720" y="4133088"/>
            <a:ext cx="8046720" cy="402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scenarios.py — new handler = 1 file + 1 line in the registry</a:t>
            </a:r>
          </a:p>
        </p:txBody>
      </p:sp>
      <p:sp>
        <p:nvSpPr>
          <p:cNvPr id="48" name="Rectangle 47"/>
          <p:cNvSpPr/>
          <p:nvPr/>
        </p:nvSpPr>
        <p:spPr>
          <a:xfrm>
            <a:off x="457200" y="4700016"/>
            <a:ext cx="11247120" cy="576072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Rectangle 48"/>
          <p:cNvSpPr/>
          <p:nvPr/>
        </p:nvSpPr>
        <p:spPr>
          <a:xfrm>
            <a:off x="457200" y="4700016"/>
            <a:ext cx="50292" cy="576072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658368" y="4791456"/>
            <a:ext cx="2926080" cy="402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A78BFA"/>
                </a:solidFill>
              </a:rPr>
              <a:t>🔌 Swappable AI Backend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474720" y="4791456"/>
            <a:ext cx="8046720" cy="402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ai_backends/{provider}.py — Gemini today, any other provider tomorrow</a:t>
            </a:r>
          </a:p>
        </p:txBody>
      </p:sp>
      <p:sp>
        <p:nvSpPr>
          <p:cNvPr id="52" name="Rectangle 51"/>
          <p:cNvSpPr/>
          <p:nvPr/>
        </p:nvSpPr>
        <p:spPr>
          <a:xfrm>
            <a:off x="457200" y="5358384"/>
            <a:ext cx="11247120" cy="576072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3" name="Rectangle 52"/>
          <p:cNvSpPr/>
          <p:nvPr/>
        </p:nvSpPr>
        <p:spPr>
          <a:xfrm>
            <a:off x="457200" y="5358384"/>
            <a:ext cx="50292" cy="576072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4" name="TextBox 53"/>
          <p:cNvSpPr txBox="1"/>
          <p:nvPr/>
        </p:nvSpPr>
        <p:spPr>
          <a:xfrm>
            <a:off x="658368" y="5449824"/>
            <a:ext cx="2926080" cy="402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1">
                <a:solidFill>
                  <a:srgbClr val="FBBF24"/>
                </a:solidFill>
              </a:rPr>
              <a:t>🖼 Inline base64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3474720" y="5449824"/>
            <a:ext cx="8046720" cy="4023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Annotation embedded in HTML — no URLs or files on the server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400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109728"/>
            <a:ext cx="1124712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000" b="1">
                <a:solidFill>
                  <a:srgbClr val="FFFFFF"/>
                </a:solidFill>
              </a:rPr>
              <a:t>5.  Experiment Metrics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749808"/>
            <a:ext cx="11247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94A3B8"/>
                </a:solidFill>
              </a:rPr>
              <a:t>What was done, how, and at what cost</a:t>
            </a:r>
          </a:p>
        </p:txBody>
      </p:sp>
      <p:sp>
        <p:nvSpPr>
          <p:cNvPr id="5" name="Rectangle 4"/>
          <p:cNvSpPr/>
          <p:nvPr/>
        </p:nvSpPr>
        <p:spPr>
          <a:xfrm>
            <a:off x="502920" y="1234440"/>
            <a:ext cx="2606040" cy="16916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502920" y="1234440"/>
            <a:ext cx="2606040" cy="54864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02920" y="1417320"/>
            <a:ext cx="260604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4600" b="1">
                <a:solidFill>
                  <a:srgbClr val="38BDF8"/>
                </a:solidFill>
              </a:rPr>
              <a:t>~8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2920" y="2286000"/>
            <a:ext cx="260604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>
                <a:solidFill>
                  <a:srgbClr val="94A3B8"/>
                </a:solidFill>
              </a:rPr>
              <a:t>hours of
prompt coding</a:t>
            </a:r>
          </a:p>
        </p:txBody>
      </p:sp>
      <p:sp>
        <p:nvSpPr>
          <p:cNvPr id="9" name="Rectangle 8"/>
          <p:cNvSpPr/>
          <p:nvPr/>
        </p:nvSpPr>
        <p:spPr>
          <a:xfrm>
            <a:off x="3319272" y="1234440"/>
            <a:ext cx="2606040" cy="16916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3319272" y="1234440"/>
            <a:ext cx="2606040" cy="54864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3319272" y="1417320"/>
            <a:ext cx="260604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4600" b="1">
                <a:solidFill>
                  <a:srgbClr val="34D399"/>
                </a:solidFill>
              </a:rPr>
              <a:t>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19272" y="2286000"/>
            <a:ext cx="260604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>
                <a:solidFill>
                  <a:srgbClr val="94A3B8"/>
                </a:solidFill>
              </a:rPr>
              <a:t>working
AI scenarios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135624" y="1234440"/>
            <a:ext cx="2606040" cy="16916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6135624" y="1234440"/>
            <a:ext cx="2606040" cy="54864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135624" y="1417320"/>
            <a:ext cx="260604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4600" b="1">
                <a:solidFill>
                  <a:srgbClr val="FBBF24"/>
                </a:solidFill>
              </a:rPr>
              <a:t>$0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135624" y="2286000"/>
            <a:ext cx="260604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>
                <a:solidFill>
                  <a:srgbClr val="94A3B8"/>
                </a:solidFill>
              </a:rPr>
              <a:t>spent
100% free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951976" y="1234440"/>
            <a:ext cx="2606040" cy="169164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951976" y="1234440"/>
            <a:ext cx="2606040" cy="54864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951976" y="1417320"/>
            <a:ext cx="260604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4600" b="1">
                <a:solidFill>
                  <a:srgbClr val="A78BFA"/>
                </a:solidFill>
              </a:rPr>
              <a:t>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951976" y="2286000"/>
            <a:ext cx="260604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 b="0">
                <a:solidFill>
                  <a:srgbClr val="94A3B8"/>
                </a:solidFill>
              </a:rPr>
              <a:t>lines of code
written manually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" y="3127248"/>
            <a:ext cx="1097280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38BDF8"/>
                </a:solidFill>
              </a:rPr>
              <a:t>Iterative development process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57200" y="3611880"/>
            <a:ext cx="1828800" cy="457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457200" y="3611880"/>
            <a:ext cx="1828800" cy="4572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502920" y="3675888"/>
            <a:ext cx="17373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1">
                <a:solidFill>
                  <a:srgbClr val="34D399"/>
                </a:solidFill>
              </a:rPr>
              <a:t>Iteration 1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423160" y="3611880"/>
            <a:ext cx="9281160" cy="457200"/>
          </a:xfrm>
          <a:prstGeom prst="rect">
            <a:avLst/>
          </a:prstGeom>
          <a:solidFill>
            <a:srgbClr val="1721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2560320" y="3675888"/>
            <a:ext cx="90525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FFFFFF"/>
                </a:solidFill>
              </a:rPr>
              <a:t>Core structure: Flask + 3 handlers + Gemini backend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57200" y="4123944"/>
            <a:ext cx="1828800" cy="457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Rectangle 27"/>
          <p:cNvSpPr/>
          <p:nvPr/>
        </p:nvSpPr>
        <p:spPr>
          <a:xfrm>
            <a:off x="457200" y="4123944"/>
            <a:ext cx="1828800" cy="45720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502920" y="4187952"/>
            <a:ext cx="17373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1">
                <a:solidFill>
                  <a:srgbClr val="38BDF8"/>
                </a:solidFill>
              </a:rPr>
              <a:t>Iteration 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2423160" y="4123944"/>
            <a:ext cx="9281160" cy="457200"/>
          </a:xfrm>
          <a:prstGeom prst="rect">
            <a:avLst/>
          </a:prstGeom>
          <a:solidFill>
            <a:srgbClr val="1721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2560320" y="4187952"/>
            <a:ext cx="90525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FFFFFF"/>
                </a:solidFill>
              </a:rPr>
              <a:t>Major refactor: 8 scenarios, preprocessors, EXIF, base64, tempfile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57200" y="4636008"/>
            <a:ext cx="1828800" cy="457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Rectangle 32"/>
          <p:cNvSpPr/>
          <p:nvPr/>
        </p:nvSpPr>
        <p:spPr>
          <a:xfrm>
            <a:off x="457200" y="4636008"/>
            <a:ext cx="1828800" cy="45720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502920" y="4700016"/>
            <a:ext cx="17373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1">
                <a:solidFill>
                  <a:srgbClr val="A78BFA"/>
                </a:solidFill>
              </a:rPr>
              <a:t>Iteration 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2423160" y="4636008"/>
            <a:ext cx="9281160" cy="457200"/>
          </a:xfrm>
          <a:prstGeom prst="rect">
            <a:avLst/>
          </a:prstGeom>
          <a:solidFill>
            <a:srgbClr val="1721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2560320" y="4700016"/>
            <a:ext cx="90525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FFFFFF"/>
                </a:solidFill>
              </a:rPr>
              <a:t>Extensions: fridge recipe, car valuation, receipt category, satellite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57200" y="5148072"/>
            <a:ext cx="1828800" cy="457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Rectangle 37"/>
          <p:cNvSpPr/>
          <p:nvPr/>
        </p:nvSpPr>
        <p:spPr>
          <a:xfrm>
            <a:off x="457200" y="5148072"/>
            <a:ext cx="1828800" cy="45720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9" name="TextBox 38"/>
          <p:cNvSpPr txBox="1"/>
          <p:nvPr/>
        </p:nvSpPr>
        <p:spPr>
          <a:xfrm>
            <a:off x="502920" y="5212080"/>
            <a:ext cx="17373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1">
                <a:solidFill>
                  <a:srgbClr val="FBBF24"/>
                </a:solidFill>
              </a:rPr>
              <a:t>Debugging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423160" y="5148072"/>
            <a:ext cx="9281160" cy="457200"/>
          </a:xfrm>
          <a:prstGeom prst="rect">
            <a:avLst/>
          </a:prstGeom>
          <a:solidFill>
            <a:srgbClr val="1721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2560320" y="5212080"/>
            <a:ext cx="90525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FFFFFF"/>
                </a:solidFill>
              </a:rPr>
              <a:t>JSON truncation fix, response.parsed, max_output_tokens, object limit</a:t>
            </a:r>
          </a:p>
        </p:txBody>
      </p:sp>
      <p:sp>
        <p:nvSpPr>
          <p:cNvPr id="42" name="Rectangle 41"/>
          <p:cNvSpPr/>
          <p:nvPr/>
        </p:nvSpPr>
        <p:spPr>
          <a:xfrm>
            <a:off x="457200" y="5660136"/>
            <a:ext cx="1828800" cy="457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Rectangle 42"/>
          <p:cNvSpPr/>
          <p:nvPr/>
        </p:nvSpPr>
        <p:spPr>
          <a:xfrm>
            <a:off x="457200" y="5660136"/>
            <a:ext cx="1828800" cy="4572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4" name="TextBox 43"/>
          <p:cNvSpPr txBox="1"/>
          <p:nvPr/>
        </p:nvSpPr>
        <p:spPr>
          <a:xfrm>
            <a:off x="502920" y="5724144"/>
            <a:ext cx="17373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1">
                <a:solidFill>
                  <a:srgbClr val="34D399"/>
                </a:solidFill>
              </a:rPr>
              <a:t>Presentation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423160" y="5660136"/>
            <a:ext cx="9281160" cy="457200"/>
          </a:xfrm>
          <a:prstGeom prst="rect">
            <a:avLst/>
          </a:prstGeom>
          <a:solidFill>
            <a:srgbClr val="1721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6" name="TextBox 45"/>
          <p:cNvSpPr txBox="1"/>
          <p:nvPr/>
        </p:nvSpPr>
        <p:spPr>
          <a:xfrm>
            <a:off x="2560320" y="5724144"/>
            <a:ext cx="90525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FFFFFF"/>
                </a:solidFill>
              </a:rPr>
              <a:t>10-slide deck built via python-pptx — entirely through prompts, zero manual editing</a:t>
            </a:r>
          </a:p>
        </p:txBody>
      </p:sp>
      <p:sp>
        <p:nvSpPr>
          <p:cNvPr id="47" name="Rectangle 46"/>
          <p:cNvSpPr/>
          <p:nvPr/>
        </p:nvSpPr>
        <p:spPr>
          <a:xfrm>
            <a:off x="457200" y="6172200"/>
            <a:ext cx="1828800" cy="457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8" name="Rectangle 47"/>
          <p:cNvSpPr/>
          <p:nvPr/>
        </p:nvSpPr>
        <p:spPr>
          <a:xfrm>
            <a:off x="457200" y="6172200"/>
            <a:ext cx="1828800" cy="45720"/>
          </a:xfrm>
          <a:prstGeom prst="rect">
            <a:avLst/>
          </a:prstGeom>
          <a:solidFill>
            <a:srgbClr val="94A3B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9" name="TextBox 48"/>
          <p:cNvSpPr txBox="1"/>
          <p:nvPr/>
        </p:nvSpPr>
        <p:spPr>
          <a:xfrm>
            <a:off x="502920" y="6236208"/>
            <a:ext cx="17373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1">
                <a:solidFill>
                  <a:srgbClr val="94A3B8"/>
                </a:solidFill>
              </a:rPr>
              <a:t>Release</a:t>
            </a:r>
          </a:p>
        </p:txBody>
      </p:sp>
      <p:sp>
        <p:nvSpPr>
          <p:cNvPr id="50" name="Rectangle 49"/>
          <p:cNvSpPr/>
          <p:nvPr/>
        </p:nvSpPr>
        <p:spPr>
          <a:xfrm>
            <a:off x="2423160" y="6172200"/>
            <a:ext cx="9281160" cy="457200"/>
          </a:xfrm>
          <a:prstGeom prst="rect">
            <a:avLst/>
          </a:prstGeom>
          <a:solidFill>
            <a:srgbClr val="1721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1" name="TextBox 50"/>
          <p:cNvSpPr txBox="1"/>
          <p:nvPr/>
        </p:nvSpPr>
        <p:spPr>
          <a:xfrm>
            <a:off x="2560320" y="6236208"/>
            <a:ext cx="9052560" cy="347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FFFFFF"/>
                </a:solidFill>
              </a:rPr>
              <a:t>Example images, GitHub push, free hosting research &amp; deploy — all via prompts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400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109728"/>
            <a:ext cx="1124712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000" b="1">
                <a:solidFill>
                  <a:srgbClr val="FFFFFF"/>
                </a:solidFill>
              </a:rPr>
              <a:t>6.  What Worked Well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749808"/>
            <a:ext cx="11247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94A3B8"/>
                </a:solidFill>
              </a:rPr>
              <a:t>Claude Code strengths — observations from practice</a:t>
            </a:r>
          </a:p>
        </p:txBody>
      </p:sp>
      <p:sp>
        <p:nvSpPr>
          <p:cNvPr id="5" name="Rectangle 4"/>
          <p:cNvSpPr/>
          <p:nvPr/>
        </p:nvSpPr>
        <p:spPr>
          <a:xfrm>
            <a:off x="365760" y="1261872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365760" y="1261872"/>
            <a:ext cx="5486400" cy="54864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02920" y="1371600"/>
            <a:ext cx="521208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34D399"/>
                </a:solidFill>
              </a:rPr>
              <a:t>🧠  Understands full project context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2920" y="1920240"/>
            <a:ext cx="521208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Reads all files at once, retains architecture.
New handlers didn't break existing code.</a:t>
            </a:r>
          </a:p>
        </p:txBody>
      </p:sp>
      <p:sp>
        <p:nvSpPr>
          <p:cNvPr id="9" name="Rectangle 8"/>
          <p:cNvSpPr/>
          <p:nvPr/>
        </p:nvSpPr>
        <p:spPr>
          <a:xfrm>
            <a:off x="6309360" y="1261872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09360" y="1261872"/>
            <a:ext cx="5486400" cy="54864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46520" y="1371600"/>
            <a:ext cx="521208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38BDF8"/>
                </a:solidFill>
              </a:rPr>
              <a:t>⚡  Fast implementation speed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46520" y="1920240"/>
            <a:ext cx="521208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New handler from scratch: ~5 min.
Full module refactor: ~10 min.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65760" y="3017520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365760" y="3017520"/>
            <a:ext cx="5486400" cy="54864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02920" y="3127248"/>
            <a:ext cx="521208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A78BFA"/>
                </a:solidFill>
              </a:rPr>
              <a:t>🔧  Precise debugging from logs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2920" y="3675888"/>
            <a:ext cx="521208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Show an error → get an exact fix.
Not generic advice — specific edits in the right lines.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309360" y="3017520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309360" y="3017520"/>
            <a:ext cx="5486400" cy="54864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46520" y="3127248"/>
            <a:ext cx="521208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FBBF24"/>
                </a:solidFill>
              </a:rPr>
              <a:t>📐  Follows architectural conventions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46520" y="3675888"/>
            <a:ext cx="521208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New code matches the project style:
same patterns, variable names, file structure.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65760" y="4773168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365760" y="4773168"/>
            <a:ext cx="5486400" cy="54864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02920" y="4882896"/>
            <a:ext cx="521208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34D399"/>
                </a:solidFill>
              </a:rPr>
              <a:t>🔁  Iterative edits without breaking things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02920" y="5431536"/>
            <a:ext cx="521208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“Remove this”, “Rename”, “Add field” —
executed precisely, doesn't touch the rest.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309360" y="4773168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309360" y="4773168"/>
            <a:ext cx="5486400" cy="54864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446520" y="4882896"/>
            <a:ext cx="521208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400" b="1">
                <a:solidFill>
                  <a:srgbClr val="38BDF8"/>
                </a:solidFill>
              </a:rPr>
              <a:t>📚  Auto-documentation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46520" y="5431536"/>
            <a:ext cx="5212080" cy="8229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200" b="0">
                <a:solidFill>
                  <a:srgbClr val="94A3B8"/>
                </a:solidFill>
              </a:rPr>
              <a:t>CLAUDE.md and comments updated automatically
when architecture changes.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400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109728"/>
            <a:ext cx="1124712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000" b="1">
                <a:solidFill>
                  <a:srgbClr val="FFFFFF"/>
                </a:solidFill>
              </a:rPr>
              <a:t>7.  What Didn't Work Well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749808"/>
            <a:ext cx="11247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94A3B8"/>
                </a:solidFill>
              </a:rPr>
              <a:t>Limitations and challenges of prompt coding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365760" y="1261872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365760" y="1261872"/>
            <a:ext cx="54864" cy="1600200"/>
          </a:xfrm>
          <a:prstGeom prst="rect">
            <a:avLst/>
          </a:prstGeom>
          <a:solidFill>
            <a:srgbClr val="F8717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48640" y="1371600"/>
            <a:ext cx="512064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F87171"/>
                </a:solidFill>
              </a:rPr>
              <a:t>📏  Long AI responses get truncated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8640" y="1883664"/>
            <a:ext cx="5120640" cy="868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94A3B8"/>
                </a:solidFill>
              </a:rPr>
              <a:t>JSON truncation at 20 KB. Satellite handler crashed with parse error.
Fix: max 15 objects + max 8 words per description + max_output_tokens.</a:t>
            </a:r>
          </a:p>
        </p:txBody>
      </p:sp>
      <p:sp>
        <p:nvSpPr>
          <p:cNvPr id="9" name="Rectangle 8"/>
          <p:cNvSpPr/>
          <p:nvPr/>
        </p:nvSpPr>
        <p:spPr>
          <a:xfrm>
            <a:off x="6309360" y="1261872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Rectangle 9"/>
          <p:cNvSpPr/>
          <p:nvPr/>
        </p:nvSpPr>
        <p:spPr>
          <a:xfrm>
            <a:off x="6309360" y="1261872"/>
            <a:ext cx="54864" cy="1600200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92240" y="1371600"/>
            <a:ext cx="512064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FBBF24"/>
                </a:solidFill>
              </a:rPr>
              <a:t>📝  Context window grows over time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92240" y="1883664"/>
            <a:ext cx="5120640" cy="868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94A3B8"/>
                </a:solidFill>
              </a:rPr>
              <a:t>Longer sessions mean slower prompts and slower responses.
Solution: open a new session and briefly restore context.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65760" y="3017520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365760" y="3017520"/>
            <a:ext cx="54864" cy="1600200"/>
          </a:xfrm>
          <a:prstGeom prst="rect">
            <a:avLst/>
          </a:prstGeom>
          <a:solidFill>
            <a:srgbClr val="F8717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548640" y="3127248"/>
            <a:ext cx="512064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F87171"/>
                </a:solidFill>
              </a:rPr>
              <a:t>🔗  External dependencies can't be solved with a prompt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8640" y="3639312"/>
            <a:ext cx="5120640" cy="868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94A3B8"/>
                </a:solidFill>
              </a:rPr>
              <a:t>VIN lookup by plate — no free API exists. Lookalike / buy-links — hallucinations.
AI cannot overcome real-world limitations.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309360" y="3017520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6309360" y="3017520"/>
            <a:ext cx="54864" cy="1600200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6492240" y="3127248"/>
            <a:ext cx="512064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FBBF24"/>
                </a:solidFill>
              </a:rPr>
              <a:t>🧪  No automated tests — only manual checks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92240" y="3639312"/>
            <a:ext cx="5120640" cy="868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94A3B8"/>
                </a:solidFill>
              </a:rPr>
              <a:t>Prompt coding doesn't yet cover TDD well.
Every change needs manual validation — no regression safety net.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65760" y="4773168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365760" y="4773168"/>
            <a:ext cx="54864" cy="1600200"/>
          </a:xfrm>
          <a:prstGeom prst="rect">
            <a:avLst/>
          </a:prstGeom>
          <a:solidFill>
            <a:srgbClr val="F8717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548640" y="4882896"/>
            <a:ext cx="512064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F87171"/>
                </a:solidFill>
              </a:rPr>
              <a:t>🎯  Vague prompt = vague result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8640" y="5394960"/>
            <a:ext cx="5120640" cy="868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94A3B8"/>
                </a:solidFill>
              </a:rPr>
              <a:t>Complex tasks require several iterations of clarification.
The more precise the spec — the better the first-time result.</a:t>
            </a:r>
          </a:p>
        </p:txBody>
      </p:sp>
      <p:sp>
        <p:nvSpPr>
          <p:cNvPr id="25" name="Rectangle 24"/>
          <p:cNvSpPr/>
          <p:nvPr/>
        </p:nvSpPr>
        <p:spPr>
          <a:xfrm>
            <a:off x="6309360" y="4773168"/>
            <a:ext cx="5486400" cy="160020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6309360" y="4773168"/>
            <a:ext cx="54864" cy="1600200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6492240" y="4882896"/>
            <a:ext cx="5120640" cy="4389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FBBF24"/>
                </a:solidFill>
              </a:rPr>
              <a:t>🤖  Multi-step tasks need more iterations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492240" y="5394960"/>
            <a:ext cx="5120640" cy="8686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94A3B8"/>
                </a:solidFill>
              </a:rPr>
              <a:t>Claude Code works best with atomic tasks.
Large refactors sometimes needed 2–3 correction rounds.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88952" cy="64008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109728"/>
            <a:ext cx="11247120" cy="658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3000" b="1">
                <a:solidFill>
                  <a:srgbClr val="FFFFFF"/>
                </a:solidFill>
              </a:rPr>
              <a:t>8.  Monetization Potential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749808"/>
            <a:ext cx="11247120" cy="384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500" b="0">
                <a:solidFill>
                  <a:srgbClr val="94A3B8"/>
                </a:solidFill>
              </a:rPr>
              <a:t>Scaling this approach into a product</a:t>
            </a:r>
          </a:p>
        </p:txBody>
      </p:sp>
      <p:sp>
        <p:nvSpPr>
          <p:cNvPr id="5" name="Rectangle 4"/>
          <p:cNvSpPr/>
          <p:nvPr/>
        </p:nvSpPr>
        <p:spPr>
          <a:xfrm>
            <a:off x="333756" y="1234440"/>
            <a:ext cx="2743200" cy="402336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333756" y="1234440"/>
            <a:ext cx="2743200" cy="54864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333756" y="1371600"/>
            <a:ext cx="27432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800" b="1">
                <a:solidFill>
                  <a:srgbClr val="34D399"/>
                </a:solidFill>
              </a:rPr>
              <a:t>📱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3756" y="1965960"/>
            <a:ext cx="2743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34D399"/>
                </a:solidFill>
              </a:rPr>
              <a:t>Mobile Apps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3484" y="2578608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Build a native mobile app per scenario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3484" y="3163824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Each prompt = one focused app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3484" y="3749039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App Store / Google Play distribution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3484" y="4334256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Low dev cost via prompt coding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259836" y="1234440"/>
            <a:ext cx="2743200" cy="402336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Rectangle 13"/>
          <p:cNvSpPr/>
          <p:nvPr/>
        </p:nvSpPr>
        <p:spPr>
          <a:xfrm>
            <a:off x="3259836" y="1234440"/>
            <a:ext cx="2743200" cy="54864"/>
          </a:xfrm>
          <a:prstGeom prst="rect">
            <a:avLst/>
          </a:prstGeom>
          <a:solidFill>
            <a:srgbClr val="38BDF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3259836" y="1371600"/>
            <a:ext cx="27432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800" b="1">
                <a:solidFill>
                  <a:srgbClr val="38BDF8"/>
                </a:solidFill>
              </a:rPr>
              <a:t>🎯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59836" y="1965960"/>
            <a:ext cx="2743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38BDF8"/>
                </a:solidFill>
              </a:rPr>
              <a:t>Deep Prompt Refinement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369564" y="2578608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Each prompt/scenario can be polished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69564" y="3163824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Better annotation = higher user value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69564" y="3749039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Fine-tune for specific industries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369564" y="4334256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Premium quality = premium price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185916" y="1234440"/>
            <a:ext cx="2743200" cy="402336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6185916" y="1234440"/>
            <a:ext cx="2743200" cy="54864"/>
          </a:xfrm>
          <a:prstGeom prst="rect">
            <a:avLst/>
          </a:prstGeom>
          <a:solidFill>
            <a:srgbClr val="FBBF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185916" y="1371600"/>
            <a:ext cx="27432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800" b="1">
                <a:solidFill>
                  <a:srgbClr val="FBBF24"/>
                </a:solidFill>
              </a:rPr>
              <a:t>🔑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185916" y="1965960"/>
            <a:ext cx="2743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FBBF24"/>
                </a:solidFill>
              </a:rPr>
              <a:t>Paid API = Unlimited Scale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95644" y="2578608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Remove free-tier rate limits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95644" y="3163824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Handle any volume of requests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295644" y="3749039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Pay-per-use or subscription model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95644" y="4334256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Scale is only limited by demand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111996" y="1234440"/>
            <a:ext cx="2743200" cy="4023360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Rectangle 29"/>
          <p:cNvSpPr/>
          <p:nvPr/>
        </p:nvSpPr>
        <p:spPr>
          <a:xfrm>
            <a:off x="9111996" y="1234440"/>
            <a:ext cx="2743200" cy="54864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9111996" y="1371600"/>
            <a:ext cx="274320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2800" b="1">
                <a:solidFill>
                  <a:srgbClr val="A78BFA"/>
                </a:solidFill>
              </a:rPr>
              <a:t>🤖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111996" y="1965960"/>
            <a:ext cx="2743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600" b="1">
                <a:solidFill>
                  <a:srgbClr val="A78BFA"/>
                </a:solidFill>
              </a:rPr>
              <a:t>Multi-Model Strategy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221724" y="2578608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Paid keys unlock GPT-4, Claude Opus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221724" y="3163824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Let users choose the AI model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221724" y="3749039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Better model = better results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221724" y="4334256"/>
            <a:ext cx="2578608" cy="530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100" b="0">
                <a:solidFill>
                  <a:srgbClr val="FFFFFF"/>
                </a:solidFill>
              </a:rPr>
              <a:t>▸  Competitive differentiation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57200" y="5486400"/>
            <a:ext cx="11247120" cy="731520"/>
          </a:xfrm>
          <a:prstGeom prst="rect">
            <a:avLst/>
          </a:prstGeom>
          <a:solidFill>
            <a:srgbClr val="1C1F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640080" y="5559552"/>
            <a:ext cx="2743200" cy="59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1">
                <a:solidFill>
                  <a:srgbClr val="FBBF24"/>
                </a:solidFill>
              </a:rPr>
              <a:t>💡  Best starting point: 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291840" y="5559552"/>
            <a:ext cx="8229600" cy="59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sz="1300" b="0">
                <a:solidFill>
                  <a:srgbClr val="94A3B8"/>
                </a:solidFill>
              </a:rPr>
              <a:t>a focused mobile app with a single polished scenario — zero AI cost via free key, monetized through App Store listing and in-app upgrades.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